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3" r:id="rId4"/>
    <p:sldId id="269" r:id="rId5"/>
    <p:sldId id="271" r:id="rId6"/>
    <p:sldId id="272" r:id="rId7"/>
    <p:sldId id="279" r:id="rId8"/>
    <p:sldId id="281" r:id="rId9"/>
    <p:sldId id="282" r:id="rId10"/>
    <p:sldId id="283" r:id="rId11"/>
    <p:sldId id="284" r:id="rId12"/>
    <p:sldId id="285" r:id="rId13"/>
    <p:sldId id="301" r:id="rId14"/>
    <p:sldId id="297" r:id="rId15"/>
    <p:sldId id="295" r:id="rId16"/>
    <p:sldId id="308" r:id="rId17"/>
    <p:sldId id="300" r:id="rId18"/>
    <p:sldId id="302" r:id="rId19"/>
    <p:sldId id="303" r:id="rId20"/>
    <p:sldId id="304" r:id="rId21"/>
    <p:sldId id="307" r:id="rId22"/>
    <p:sldId id="305" r:id="rId23"/>
    <p:sldId id="306" r:id="rId24"/>
    <p:sldId id="309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AE44-F99D-457D-AF30-BDCB63535EE9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BEF7-A00A-4C51-9A9C-9832D1425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8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BEF7-A00A-4C51-9A9C-9832D14253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6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2214554"/>
            <a:ext cx="8928992" cy="19345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b="1" dirty="0" smtClean="0">
                <a:ln w="11430"/>
                <a:solidFill>
                  <a:srgbClr val="002060"/>
                </a:solidFill>
              </a:rPr>
              <a:t>Презентация краткосрочного проекта </a:t>
            </a:r>
            <a:br>
              <a:rPr lang="ru-RU" sz="2200" b="1" dirty="0" smtClean="0">
                <a:ln w="11430"/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логопедической подготовительной группе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87961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г.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Владикавказ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2022 год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  <a:p>
            <a:endParaRPr lang="ru-RU" sz="2400" b="1" dirty="0">
              <a:ln w="5080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628775"/>
            <a:ext cx="3780730" cy="37449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80000" indent="457200" algn="l"/>
            <a:r>
              <a:rPr lang="ru-RU" sz="2000" dirty="0"/>
              <a:t>•	</a:t>
            </a:r>
            <a:r>
              <a:rPr lang="ru-RU" sz="2000" b="1" i="1" dirty="0"/>
              <a:t>Игры военной тематики: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Полоса препятствий», «Строим корабль» (из крупного конструктора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«Меткий стрелок», «Будь внимателен», «Передай снаряд»,  «Кто быстрее соберет посылку на фронт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!»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Я\Downloads\IMG_20220530_204356.jpg"/>
          <p:cNvPicPr>
            <a:picLocks noChangeAspect="1" noChangeArrowheads="1"/>
          </p:cNvPicPr>
          <p:nvPr/>
        </p:nvPicPr>
        <p:blipFill>
          <a:blip r:embed="rId2" cstate="print"/>
          <a:srcRect l="7806" t="20486" r="5096" b="14626"/>
          <a:stretch>
            <a:fillRect/>
          </a:stretch>
        </p:blipFill>
        <p:spPr bwMode="auto">
          <a:xfrm>
            <a:off x="5357818" y="642918"/>
            <a:ext cx="3332977" cy="2286016"/>
          </a:xfrm>
          <a:prstGeom prst="rect">
            <a:avLst/>
          </a:prstGeom>
          <a:noFill/>
        </p:spPr>
      </p:pic>
      <p:pic>
        <p:nvPicPr>
          <p:cNvPr id="2051" name="Picture 3" descr="C:\Users\Я\Downloads\IMG_20220420_103947.jpg"/>
          <p:cNvPicPr>
            <a:picLocks noChangeAspect="1" noChangeArrowheads="1"/>
          </p:cNvPicPr>
          <p:nvPr/>
        </p:nvPicPr>
        <p:blipFill>
          <a:blip r:embed="rId3" cstate="print"/>
          <a:srcRect l="5078" t="13216" r="23958" b="18913"/>
          <a:stretch>
            <a:fillRect/>
          </a:stretch>
        </p:blipFill>
        <p:spPr bwMode="auto">
          <a:xfrm rot="10800000" flipV="1">
            <a:off x="5286380" y="3071810"/>
            <a:ext cx="3392360" cy="3412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8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2984"/>
            <a:ext cx="8229600" cy="630254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Тематическая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выставка на тему: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>
                <a:solidFill>
                  <a:srgbClr val="FF0000"/>
                </a:solidFill>
              </a:rPr>
              <a:t>Великая Отечественная война глазами детей</a:t>
            </a:r>
            <a:r>
              <a:rPr lang="ru-RU" sz="2400" b="1" i="1" dirty="0" smtClean="0">
                <a:solidFill>
                  <a:srgbClr val="FF0000"/>
                </a:solidFill>
              </a:rPr>
              <a:t>»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218" name="AutoShape 2" descr="https://apf.mail.ru/cgi-bin/readmsg/IMG-20190531-WA0003.jpg?id=15593027280735827403%3B0%3B10&amp;x-email=bekoyevaa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apf.mail.ru/cgi-bin/readmsg/IMG-20190531-WA0003.jpg?id=15593027280735827403%3B0%3B10&amp;x-email=bekoyevaa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apf.mail.ru/cgi-bin/readmsg/IMG-20190531-WA0003.jpg?id=15593027280735827403%3B0%3B10&amp;x-email=bekoyevaa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apf.mail.ru/cgi-bin/readmsg/IMG-20190531-WA0003.jpg?id=15593027280735827403%3B0%3B10&amp;x-email=bekoyevaa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Я\Downloads\выставка.jpg"/>
          <p:cNvPicPr>
            <a:picLocks noChangeAspect="1" noChangeArrowheads="1"/>
          </p:cNvPicPr>
          <p:nvPr/>
        </p:nvPicPr>
        <p:blipFill>
          <a:blip r:embed="rId2" cstate="print"/>
          <a:srcRect l="11265" t="8463" r="8190" b="7162"/>
          <a:stretch>
            <a:fillRect/>
          </a:stretch>
        </p:blipFill>
        <p:spPr bwMode="auto">
          <a:xfrm rot="16200000">
            <a:off x="2279678" y="863539"/>
            <a:ext cx="4976606" cy="667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0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016000"/>
            <a:ext cx="6891678" cy="5076825"/>
          </a:xfrm>
        </p:spPr>
        <p:txBody>
          <a:bodyPr>
            <a:normAutofit/>
          </a:bodyPr>
          <a:lstStyle/>
          <a:p>
            <a:pPr marL="180000" lvl="0" indent="432000" algn="l">
              <a:buFont typeface="Arial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Я\Downloads\IMG-20220418-WA0018.jpg"/>
          <p:cNvPicPr>
            <a:picLocks noChangeAspect="1" noChangeArrowheads="1"/>
          </p:cNvPicPr>
          <p:nvPr/>
        </p:nvPicPr>
        <p:blipFill>
          <a:blip r:embed="rId2" cstate="print"/>
          <a:srcRect t="19043" b="7317"/>
          <a:stretch>
            <a:fillRect/>
          </a:stretch>
        </p:blipFill>
        <p:spPr bwMode="auto">
          <a:xfrm>
            <a:off x="1165796" y="785794"/>
            <a:ext cx="6049410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6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Я\Downloads\IMG-20220418-WA0007.jpg"/>
          <p:cNvPicPr>
            <a:picLocks noChangeAspect="1" noChangeArrowheads="1"/>
          </p:cNvPicPr>
          <p:nvPr/>
        </p:nvPicPr>
        <p:blipFill>
          <a:blip r:embed="rId2" cstate="print"/>
          <a:srcRect t="23958" b="10937"/>
          <a:stretch>
            <a:fillRect/>
          </a:stretch>
        </p:blipFill>
        <p:spPr bwMode="auto">
          <a:xfrm>
            <a:off x="1714480" y="1086431"/>
            <a:ext cx="6215106" cy="539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412875"/>
            <a:ext cx="7463182" cy="4464050"/>
          </a:xfrm>
        </p:spPr>
        <p:txBody>
          <a:bodyPr>
            <a:noAutofit/>
          </a:bodyPr>
          <a:lstStyle/>
          <a:p>
            <a:pPr marL="180000" lvl="0" indent="457200" algn="l"/>
            <a:r>
              <a:rPr lang="ru-RU" sz="2400" b="1" i="1" dirty="0">
                <a:solidFill>
                  <a:srgbClr val="FF0000"/>
                </a:solidFill>
              </a:rPr>
              <a:t>3.	</a:t>
            </a:r>
            <a:r>
              <a:rPr lang="ru-RU" sz="2400" b="1" i="1" dirty="0" smtClean="0">
                <a:solidFill>
                  <a:srgbClr val="FF0000"/>
                </a:solidFill>
              </a:rPr>
              <a:t>Заключительный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/>
              <a:t>Содержание </a:t>
            </a:r>
            <a:r>
              <a:rPr lang="ru-RU" sz="2400" b="1" i="1" dirty="0"/>
              <a:t>деятельности воспитателя и детей</a:t>
            </a:r>
            <a:r>
              <a:rPr lang="ru-RU" sz="2400" b="1" i="1" dirty="0" smtClean="0"/>
              <a:t>:</a:t>
            </a:r>
            <a:r>
              <a:rPr lang="ru-RU" sz="2400" b="1" i="1" dirty="0"/>
              <a:t>	</a:t>
            </a:r>
            <a:br>
              <a:rPr lang="ru-RU" sz="2400" b="1" i="1" dirty="0"/>
            </a:br>
            <a:r>
              <a:rPr lang="ru-RU" sz="2400" b="1" i="1" dirty="0" smtClean="0"/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полученных результатов;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Самостоятельная и организованная продуктивная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детей; «Праздничный салют»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Презентация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Проекта «Великая Отечественная война глазами детей».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000108"/>
            <a:ext cx="8143932" cy="3571900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4000" b="1" i="1" dirty="0" smtClean="0">
                <a:solidFill>
                  <a:srgbClr val="C00000"/>
                </a:solidFill>
              </a:rPr>
              <a:t>Итоговое мероприятие: праздник «День Победы»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499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Downloads\IMG-20220429-WA0050.jpg"/>
          <p:cNvPicPr>
            <a:picLocks noChangeAspect="1" noChangeArrowheads="1"/>
          </p:cNvPicPr>
          <p:nvPr/>
        </p:nvPicPr>
        <p:blipFill>
          <a:blip r:embed="rId2" cstate="print"/>
          <a:srcRect r="6640" b="17708"/>
          <a:stretch>
            <a:fillRect/>
          </a:stretch>
        </p:blipFill>
        <p:spPr bwMode="auto">
          <a:xfrm>
            <a:off x="357158" y="1643050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ownloads\IMG_20220505_095339 (1).jpg"/>
          <p:cNvPicPr>
            <a:picLocks noChangeAspect="1" noChangeArrowheads="1"/>
          </p:cNvPicPr>
          <p:nvPr/>
        </p:nvPicPr>
        <p:blipFill>
          <a:blip r:embed="rId2" cstate="print"/>
          <a:srcRect t="16146" r="13704" b="6597"/>
          <a:stretch>
            <a:fillRect/>
          </a:stretch>
        </p:blipFill>
        <p:spPr bwMode="auto">
          <a:xfrm>
            <a:off x="1214414" y="1428736"/>
            <a:ext cx="6493792" cy="43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ownloads\IMG_20220505_102550.jpg"/>
          <p:cNvPicPr>
            <a:picLocks noChangeAspect="1" noChangeArrowheads="1"/>
          </p:cNvPicPr>
          <p:nvPr/>
        </p:nvPicPr>
        <p:blipFill>
          <a:blip r:embed="rId2" cstate="print"/>
          <a:srcRect l="17122" t="7465" r="25585" b="22873"/>
          <a:stretch>
            <a:fillRect/>
          </a:stretch>
        </p:blipFill>
        <p:spPr bwMode="auto">
          <a:xfrm>
            <a:off x="1643042" y="785794"/>
            <a:ext cx="6354645" cy="579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ownloads\IMG-20220429-WA0052 (1).jpg"/>
          <p:cNvPicPr>
            <a:picLocks noChangeAspect="1" noChangeArrowheads="1"/>
          </p:cNvPicPr>
          <p:nvPr/>
        </p:nvPicPr>
        <p:blipFill>
          <a:blip r:embed="rId2" cstate="print"/>
          <a:srcRect l="29824"/>
          <a:stretch>
            <a:fillRect/>
          </a:stretch>
        </p:blipFill>
        <p:spPr bwMode="auto">
          <a:xfrm>
            <a:off x="142151" y="1643050"/>
            <a:ext cx="5080084" cy="4071966"/>
          </a:xfrm>
          <a:prstGeom prst="rect">
            <a:avLst/>
          </a:prstGeom>
          <a:noFill/>
        </p:spPr>
      </p:pic>
      <p:pic>
        <p:nvPicPr>
          <p:cNvPr id="3" name="Picture 2" descr="C:\Users\Я\Downloads\IMG-20220429-WA0054.jpg"/>
          <p:cNvPicPr>
            <a:picLocks noChangeAspect="1" noChangeArrowheads="1"/>
          </p:cNvPicPr>
          <p:nvPr/>
        </p:nvPicPr>
        <p:blipFill>
          <a:blip r:embed="rId3" cstate="print"/>
          <a:srcRect l="40039" t="13541"/>
          <a:stretch>
            <a:fillRect/>
          </a:stretch>
        </p:blipFill>
        <p:spPr bwMode="auto">
          <a:xfrm>
            <a:off x="3425845" y="1496216"/>
            <a:ext cx="5289559" cy="429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Актуальность Проекта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/>
              <a:t>Особенностями развития ребенка дошкольного возраста являются активное стремление его к познанию окружающего мира, любознательность, желание экспериментировать. Этому способствует высокий потенциал его умственных возможностей, развитие которых реализуется в процессе различных видов деятельности.</a:t>
            </a:r>
            <a:br>
              <a:rPr lang="ru-RU" sz="1800" dirty="0" smtClean="0"/>
            </a:br>
            <a:r>
              <a:rPr lang="ru-RU" sz="1800" dirty="0" smtClean="0"/>
              <a:t> В период смены общественных формаций нарушается преемственность поколений в воспитании детей, и прежде всего в сфере передачи нравственного опыта главных жизненных установок. И наши дошкольники не испытывают чувства гордости за свою Родину, за героев победителей в Великой Отечественной Войне.</a:t>
            </a:r>
            <a:br>
              <a:rPr lang="ru-RU" sz="1800" dirty="0" smtClean="0"/>
            </a:br>
            <a:r>
              <a:rPr lang="ru-RU" sz="1800" dirty="0" smtClean="0"/>
              <a:t>В преддверии  празднования Дня Победы с детьми провели блиц опрос по выявлению знаний и представлений о ВОВ, который показал что, дети имеют очень скудные знания о героях Великой Отечественной Войны. Не имеют представлений о причинах возникновения праздника. Таким образом, было принято решение разработать и реализовать проект «День победы».</a:t>
            </a:r>
            <a:br>
              <a:rPr lang="ru-RU" sz="1800" dirty="0" smtClean="0"/>
            </a:br>
            <a:r>
              <a:rPr lang="ru-RU" sz="1800" dirty="0" smtClean="0"/>
              <a:t>Проект направлен на патриотическое воспитание детей старшего дошкольного возраста. В процессе реализации проекта у дошкольников формируются чувства привязанности, верности, чувства собственного достоинства, гордости за свою Родину.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Я\Downloads\IMG-20220429-WA0051.jpg"/>
          <p:cNvPicPr>
            <a:picLocks noChangeAspect="1" noChangeArrowheads="1"/>
          </p:cNvPicPr>
          <p:nvPr/>
        </p:nvPicPr>
        <p:blipFill>
          <a:blip r:embed="rId2" cstate="print"/>
          <a:srcRect t="5208" r="16601"/>
          <a:stretch>
            <a:fillRect/>
          </a:stretch>
        </p:blipFill>
        <p:spPr bwMode="auto">
          <a:xfrm>
            <a:off x="1571604" y="1714488"/>
            <a:ext cx="6667504" cy="4262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ownloads\IMG-20220429-WA0060.jpg"/>
          <p:cNvPicPr>
            <a:picLocks noChangeAspect="1" noChangeArrowheads="1"/>
          </p:cNvPicPr>
          <p:nvPr/>
        </p:nvPicPr>
        <p:blipFill>
          <a:blip r:embed="rId2" cstate="print"/>
          <a:srcRect l="16601"/>
          <a:stretch>
            <a:fillRect/>
          </a:stretch>
        </p:blipFill>
        <p:spPr bwMode="auto">
          <a:xfrm>
            <a:off x="1071538" y="1357298"/>
            <a:ext cx="7429552" cy="5011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ownloads\IMG_20220505_111302.jpg"/>
          <p:cNvPicPr>
            <a:picLocks noChangeAspect="1" noChangeArrowheads="1"/>
          </p:cNvPicPr>
          <p:nvPr/>
        </p:nvPicPr>
        <p:blipFill>
          <a:blip r:embed="rId2" cstate="print"/>
          <a:srcRect l="2381" t="1618" r="2381" b="3761"/>
          <a:stretch>
            <a:fillRect/>
          </a:stretch>
        </p:blipFill>
        <p:spPr bwMode="auto">
          <a:xfrm>
            <a:off x="2285984" y="1142984"/>
            <a:ext cx="428628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\Downloads\Collage_20220530_20463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Я\Downloads\Screenshot_20220520_113909.jpg"/>
          <p:cNvPicPr>
            <a:picLocks noChangeAspect="1" noChangeArrowheads="1"/>
          </p:cNvPicPr>
          <p:nvPr/>
        </p:nvPicPr>
        <p:blipFill>
          <a:blip r:embed="rId2" cstate="print"/>
          <a:srcRect l="9027" r="27778"/>
          <a:stretch>
            <a:fillRect/>
          </a:stretch>
        </p:blipFill>
        <p:spPr bwMode="auto">
          <a:xfrm>
            <a:off x="1857356" y="1428119"/>
            <a:ext cx="5572164" cy="450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44675"/>
            <a:ext cx="7762056" cy="2232025"/>
          </a:xfrm>
        </p:spPr>
        <p:txBody>
          <a:bodyPr>
            <a:normAutofit/>
          </a:bodyPr>
          <a:lstStyle/>
          <a:p>
            <a:pPr lvl="0"/>
            <a:r>
              <a:rPr lang="ru-RU" sz="4000" b="1" i="1" dirty="0" smtClean="0">
                <a:solidFill>
                  <a:srgbClr val="C00000"/>
                </a:solidFill>
                <a:cs typeface="Arial" pitchFamily="34" charset="0"/>
              </a:rPr>
              <a:t>Благодарю за внимание!</a:t>
            </a:r>
            <a:endParaRPr lang="ru-RU" sz="4000" b="1" i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764704"/>
            <a:ext cx="8280920" cy="5112221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Участники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Проекта: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подготовительной логопедической группы, воспитатель,  учитель-логопед.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smtClean="0"/>
              <a:t>                            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Тип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Проекта: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По содержанию: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познавательно – творческий.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По числу участников: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групповой.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По времени проведения: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краткосрочный.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928670"/>
            <a:ext cx="8391306" cy="185738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</a:rPr>
              <a:t>Цель 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>Проекта: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/>
              <a:t>Формирование нравственных ценностей. Развитие познавательного интереса, творческих и коммуникативных способностей у детей. Развитие у старших дошкольников гражданской позиции, патриотических чувств, любви к Родине на основе расширения представлений детей о победе защитников Отечества в </a:t>
            </a:r>
            <a:r>
              <a:rPr lang="ru-RU" sz="2000" dirty="0" smtClean="0"/>
              <a:t>Великой Отечественной войне.</a:t>
            </a:r>
            <a:br>
              <a:rPr lang="ru-RU" sz="2000" dirty="0" smtClean="0"/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857496"/>
            <a:ext cx="8032406" cy="345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Задачи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Проекта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600" dirty="0" smtClean="0"/>
              <a:t>Обобщать и расширять знания детей о Великой Отечественной войне:</a:t>
            </a:r>
          </a:p>
          <a:p>
            <a:r>
              <a:rPr lang="ru-RU" sz="1600" dirty="0" smtClean="0"/>
              <a:t>Активизировать словарь детей, обогащать его понятиями: Россия, Отечество, Отчизна; защищать, героизм, храбрость, оборонять, фашизм, захватчики и т.д.</a:t>
            </a:r>
          </a:p>
          <a:p>
            <a:r>
              <a:rPr lang="ru-RU" sz="1600" dirty="0" smtClean="0"/>
              <a:t> Способствовать развитию речи через выразительное чтение стихов, развивать просодическую сторону речи.</a:t>
            </a:r>
          </a:p>
          <a:p>
            <a:r>
              <a:rPr lang="ru-RU" sz="1600" dirty="0" smtClean="0"/>
              <a:t> Развивать способность применять сформированные умения и навыки связной речи в    различных ситуациях общения.</a:t>
            </a:r>
          </a:p>
          <a:p>
            <a:pPr>
              <a:buNone/>
            </a:pPr>
            <a:r>
              <a:rPr lang="ru-RU" sz="1600" dirty="0" smtClean="0"/>
              <a:t>  •    Учить правильно использовать лексико-грамматические категории</a:t>
            </a:r>
          </a:p>
          <a:p>
            <a:r>
              <a:rPr lang="ru-RU" sz="1600" dirty="0" smtClean="0"/>
              <a:t>Обогащать словарный запас.</a:t>
            </a:r>
          </a:p>
          <a:p>
            <a:pPr marL="0" indent="0">
              <a:buNone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8063" y="1484313"/>
            <a:ext cx="8135937" cy="79216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Проект включает в себя три этапа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47664" y="2133600"/>
            <a:ext cx="6373961" cy="29511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Основной (познавательный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Заключительный.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908050"/>
            <a:ext cx="8352928" cy="5257254"/>
          </a:xfrm>
        </p:spPr>
        <p:txBody>
          <a:bodyPr>
            <a:normAutofit/>
          </a:bodyPr>
          <a:lstStyle/>
          <a:p>
            <a:pPr marL="180000" indent="457200" algn="l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Значимость Проекта для всех его участников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Дети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продолжают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знания о празднике Дне Победы, формируются  представления о Великой Отечественной войне 1941 – 1945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Воспитатель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развивает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познавательно-исследовательское и творческое мышление дошкольников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96975"/>
            <a:ext cx="8496944" cy="3803661"/>
          </a:xfrm>
        </p:spPr>
        <p:txBody>
          <a:bodyPr>
            <a:normAutofit/>
          </a:bodyPr>
          <a:lstStyle/>
          <a:p>
            <a:pPr lvl="0" algn="l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Этапы работы над Проектом:</a:t>
            </a: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Подготовительный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 Определение проблемы.</a:t>
            </a:r>
            <a:br>
              <a:rPr lang="ru-RU" sz="2000" dirty="0" smtClean="0"/>
            </a:br>
            <a:r>
              <a:rPr lang="ru-RU" sz="2000" dirty="0" smtClean="0"/>
              <a:t>•  Выбор цели и определение задач проекта. 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73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052513"/>
            <a:ext cx="7772400" cy="863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Основной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(познавательный)</a:t>
            </a: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i="1" dirty="0"/>
              <a:t>	</a:t>
            </a: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395536" y="2205038"/>
            <a:ext cx="3852614" cy="38163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000" dirty="0" smtClean="0"/>
              <a:t>Распределение функциональных обязанностей  между участниками проекта.</a:t>
            </a:r>
          </a:p>
          <a:p>
            <a:pPr lvl="0"/>
            <a:r>
              <a:rPr lang="ru-RU" sz="2000" dirty="0" smtClean="0"/>
              <a:t>Разработка методов и приемов работы для реализации проекта. </a:t>
            </a:r>
          </a:p>
          <a:p>
            <a:pPr lvl="0"/>
            <a:r>
              <a:rPr lang="ru-RU" sz="2000" dirty="0" smtClean="0"/>
              <a:t>Работа с методической литературой.</a:t>
            </a:r>
          </a:p>
          <a:p>
            <a:pPr lvl="0"/>
            <a:r>
              <a:rPr lang="ru-RU" sz="2000" dirty="0" smtClean="0"/>
              <a:t>Подбор литературы и материала (картинок, иллюстраций, изделий).</a:t>
            </a:r>
          </a:p>
          <a:p>
            <a:pPr lvl="0"/>
            <a:r>
              <a:rPr lang="ru-RU" sz="2000" dirty="0" smtClean="0"/>
              <a:t>Подбор материала по разным видам деятельности для проведения и оснащения проекта. </a:t>
            </a:r>
          </a:p>
          <a:p>
            <a:pPr lvl="0"/>
            <a:r>
              <a:rPr lang="ru-RU" sz="2000" dirty="0" smtClean="0"/>
              <a:t>Планирование НОД в рамках проекта.</a:t>
            </a:r>
          </a:p>
          <a:p>
            <a:r>
              <a:rPr lang="ru-RU" sz="2000" dirty="0" smtClean="0"/>
              <a:t>Информирование родителей по теме проекта. Формирование интереса к совместной деятельности с детьми и педагогами.</a:t>
            </a:r>
          </a:p>
          <a:p>
            <a:pPr marL="180000" indent="457200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Я\Downloads\IMG-20220429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431798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0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836712"/>
            <a:ext cx="3888432" cy="5616624"/>
          </a:xfrm>
        </p:spPr>
        <p:txBody>
          <a:bodyPr>
            <a:normAutofit fontScale="90000"/>
          </a:bodyPr>
          <a:lstStyle/>
          <a:p>
            <a:pPr indent="180000" algn="l"/>
            <a:r>
              <a:rPr lang="ru-RU" sz="1800" dirty="0" smtClean="0"/>
              <a:t>•   </a:t>
            </a:r>
            <a:r>
              <a:rPr lang="ru-RU" sz="1800" b="1" i="1" dirty="0" smtClean="0"/>
              <a:t>Прослушивание </a:t>
            </a:r>
            <a:br>
              <a:rPr lang="ru-RU" sz="1800" b="1" i="1" dirty="0" smtClean="0"/>
            </a:br>
            <a:r>
              <a:rPr lang="ru-RU" sz="1800" b="1" i="1" dirty="0" smtClean="0"/>
              <a:t>произведений </a:t>
            </a:r>
            <a:r>
              <a:rPr lang="ru-RU" sz="1800" b="1" i="1" dirty="0"/>
              <a:t>о войне: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«День победы»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Д.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Тухманова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сл. В.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Харитонова)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Синий платочек»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Е. Петербургский 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Я.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Галицкого,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Максимова)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Темная ночь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Н. Богословского, сл.  В.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Агатова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 землянке» 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К.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Листова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А.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Суркова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«Священная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война» 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А. В. Александрова,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В.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Лебедева-Кумача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/>
              <a:t>•   Просмотр презентации «Детям </a:t>
            </a:r>
            <a:r>
              <a:rPr lang="ru-RU" sz="1800" b="1" i="1" dirty="0"/>
              <a:t>о войне».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26" y="1772816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199</Words>
  <Application>Microsoft Office PowerPoint</Application>
  <PresentationFormat>Экран (4:3)</PresentationFormat>
  <Paragraphs>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Презентация краткосрочного проекта  День Победы  в логопедической подготовительной группе    </vt:lpstr>
      <vt:lpstr>Актуальность Проекта:  Особенностями развития ребенка дошкольного возраста являются активное стремление его к познанию окружающего мира, любознательность, желание экспериментировать. Этому способствует высокий потенциал его умственных возможностей, развитие которых реализуется в процессе различных видов деятельности.  В период смены общественных формаций нарушается преемственность поколений в воспитании детей, и прежде всего в сфере передачи нравственного опыта главных жизненных установок. И наши дошкольники не испытывают чувства гордости за свою Родину, за героев победителей в Великой Отечественной Войне. В преддверии  празднования Дня Победы с детьми провели блиц опрос по выявлению знаний и представлений о ВОВ, который показал что, дети имеют очень скудные знания о героях Великой Отечественной Войны. Не имеют представлений о причинах возникновения праздника. Таким образом, было принято решение разработать и реализовать проект «День победы». Проект направлен на патриотическое воспитание детей старшего дошкольного возраста. В процессе реализации проекта у дошкольников формируются чувства привязанности, верности, чувства собственного достоинства, гордости за свою Родину. </vt:lpstr>
      <vt:lpstr>                        Участники Проекта: Дети  подготовительной логопедической группы, воспитатель,  учитель-логопед.                                       Тип Проекта: По содержанию: познавательно – творческий. По числу участников: групповой. По времени проведения: краткосрочный.  </vt:lpstr>
      <vt:lpstr> Цель Проекта: Формирование нравственных ценностей. Развитие познавательного интереса, творческих и коммуникативных способностей у детей. Развитие у старших дошкольников гражданской позиции, патриотических чувств, любви к Родине на основе расширения представлений детей о победе защитников Отечества в Великой Отечественной войне. </vt:lpstr>
      <vt:lpstr>Проект включает в себя три этапа:  </vt:lpstr>
      <vt:lpstr>Значимость Проекта для всех его участников:  Дети продолжают получать знания о празднике Дне Победы, формируются  представления о Великой Отечественной войне 1941 – 1945 г.  Воспитатель  развивает  познавательно-исследовательское и творческое мышление дошкольников.  </vt:lpstr>
      <vt:lpstr>Этапы работы над Проектом:  1. Подготовительный  •  Определение проблемы. •  Выбор цели и определение задач проекта.  </vt:lpstr>
      <vt:lpstr>2. Основной (познавательный)   </vt:lpstr>
      <vt:lpstr>•   Прослушивание  произведений о войне:   «День победы»  (муз. Д. Тухманова, сл. В. Харитонова)  «Синий платочек»  (муз. Е. Петербургский ,  сл. Я. Галицкого, М. Максимова)  «Темная ночь» (муз. Н. Богословского, сл.  В. Агатова) «В землянке»   (муз. К. Листова, сл. А.  Суркова) «Священная война»  (муз. А. В. Александрова,   сл. В.  Лебедева-Кумача)  •   Просмотр презентации «Детям о войне». </vt:lpstr>
      <vt:lpstr>• Игры военной тематики:  «Полоса препятствий», «Строим корабль» (из крупного конструктора), «Меткий стрелок», «Будь внимателен», «Передай снаряд»,  «Кто быстрее соберет посылку на фронт!»</vt:lpstr>
      <vt:lpstr>                          Тематическая выставка на тему:                  «Великая Отечественная война глазами детей»  </vt:lpstr>
      <vt:lpstr>Презентация PowerPoint</vt:lpstr>
      <vt:lpstr>Презентация PowerPoint</vt:lpstr>
      <vt:lpstr>3. Заключительный  Содержание деятельности воспитателя и детей:  - Анализ полученных результатов; - Самостоятельная и организованная продуктивная деятельность детей; «Праздничный салют»  - Презентация Проекта «Великая Отечественная война глазами детей».  </vt:lpstr>
      <vt:lpstr>  Итоговое мероприятие: праздник «День Победы»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Жанна</cp:lastModifiedBy>
  <cp:revision>62</cp:revision>
  <dcterms:created xsi:type="dcterms:W3CDTF">2015-04-19T15:51:03Z</dcterms:created>
  <dcterms:modified xsi:type="dcterms:W3CDTF">2022-06-23T12:09:24Z</dcterms:modified>
</cp:coreProperties>
</file>