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79" r:id="rId3"/>
    <p:sldId id="280" r:id="rId4"/>
    <p:sldId id="281" r:id="rId5"/>
    <p:sldId id="282" r:id="rId6"/>
    <p:sldId id="283" r:id="rId7"/>
    <p:sldId id="284" r:id="rId8"/>
    <p:sldId id="285" r:id="rId9"/>
    <p:sldId id="286" r:id="rId10"/>
    <p:sldId id="287" r:id="rId11"/>
    <p:sldId id="288" r:id="rId12"/>
    <p:sldId id="290" r:id="rId13"/>
    <p:sldId id="28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4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4F4F778-BB9E-4DE4-B6C8-FB8A2B372492}" type="datetimeFigureOut">
              <a:rPr lang="ru-RU" smtClean="0"/>
              <a:t>14.06.2022</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36229130-F7AE-42D1-B799-0E03AB7D6118}"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966859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4F4F778-BB9E-4DE4-B6C8-FB8A2B372492}" type="datetimeFigureOut">
              <a:rPr lang="ru-RU" smtClean="0"/>
              <a:t>14.06.2022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229130-F7AE-42D1-B799-0E03AB7D6118}" type="slidenum">
              <a:rPr lang="ru-RU" smtClean="0"/>
              <a:t>‹#›</a:t>
            </a:fld>
            <a:endParaRPr lang="ru-RU"/>
          </a:p>
        </p:txBody>
      </p:sp>
    </p:spTree>
    <p:extLst>
      <p:ext uri="{BB962C8B-B14F-4D97-AF65-F5344CB8AC3E}">
        <p14:creationId xmlns:p14="http://schemas.microsoft.com/office/powerpoint/2010/main" val="37785321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F4F778-BB9E-4DE4-B6C8-FB8A2B372492}"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229130-F7AE-42D1-B799-0E03AB7D6118}"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845819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F4F778-BB9E-4DE4-B6C8-FB8A2B372492}"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229130-F7AE-42D1-B799-0E03AB7D6118}"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813205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F4F778-BB9E-4DE4-B6C8-FB8A2B372492}"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229130-F7AE-42D1-B799-0E03AB7D6118}" type="slidenum">
              <a:rPr lang="ru-RU" smtClean="0"/>
              <a:t>‹#›</a:t>
            </a:fld>
            <a:endParaRPr lang="ru-RU"/>
          </a:p>
        </p:txBody>
      </p:sp>
    </p:spTree>
    <p:extLst>
      <p:ext uri="{BB962C8B-B14F-4D97-AF65-F5344CB8AC3E}">
        <p14:creationId xmlns:p14="http://schemas.microsoft.com/office/powerpoint/2010/main" val="127456127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F4F778-BB9E-4DE4-B6C8-FB8A2B372492}"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229130-F7AE-42D1-B799-0E03AB7D6118}"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71286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F4F778-BB9E-4DE4-B6C8-FB8A2B372492}"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229130-F7AE-42D1-B799-0E03AB7D6118}"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8955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4F4F778-BB9E-4DE4-B6C8-FB8A2B372492}"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229130-F7AE-42D1-B799-0E03AB7D6118}"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26215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4F4F778-BB9E-4DE4-B6C8-FB8A2B372492}"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229130-F7AE-42D1-B799-0E03AB7D6118}"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609728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4F4F778-BB9E-4DE4-B6C8-FB8A2B372492}"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229130-F7AE-42D1-B799-0E03AB7D6118}" type="slidenum">
              <a:rPr lang="ru-RU" smtClean="0"/>
              <a:t>‹#›</a:t>
            </a:fld>
            <a:endParaRPr lang="ru-RU"/>
          </a:p>
        </p:txBody>
      </p:sp>
    </p:spTree>
    <p:extLst>
      <p:ext uri="{BB962C8B-B14F-4D97-AF65-F5344CB8AC3E}">
        <p14:creationId xmlns:p14="http://schemas.microsoft.com/office/powerpoint/2010/main" val="421928689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F4F778-BB9E-4DE4-B6C8-FB8A2B372492}"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229130-F7AE-42D1-B799-0E03AB7D6118}"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78267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4F4F778-BB9E-4DE4-B6C8-FB8A2B372492}" type="datetimeFigureOut">
              <a:rPr lang="ru-RU" smtClean="0"/>
              <a:t>14.06.2022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229130-F7AE-42D1-B799-0E03AB7D6118}" type="slidenum">
              <a:rPr lang="ru-RU" smtClean="0"/>
              <a:t>‹#›</a:t>
            </a:fld>
            <a:endParaRPr lang="ru-RU"/>
          </a:p>
        </p:txBody>
      </p:sp>
    </p:spTree>
    <p:extLst>
      <p:ext uri="{BB962C8B-B14F-4D97-AF65-F5344CB8AC3E}">
        <p14:creationId xmlns:p14="http://schemas.microsoft.com/office/powerpoint/2010/main" val="124070672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4F4F778-BB9E-4DE4-B6C8-FB8A2B372492}" type="datetimeFigureOut">
              <a:rPr lang="ru-RU" smtClean="0"/>
              <a:t>14.06.2022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6229130-F7AE-42D1-B799-0E03AB7D6118}"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38106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4F4F778-BB9E-4DE4-B6C8-FB8A2B372492}" type="datetimeFigureOut">
              <a:rPr lang="ru-RU" smtClean="0"/>
              <a:t>14.06.2022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6229130-F7AE-42D1-B799-0E03AB7D6118}"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98640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4F778-BB9E-4DE4-B6C8-FB8A2B372492}" type="datetimeFigureOut">
              <a:rPr lang="ru-RU" smtClean="0"/>
              <a:t>14.06.2022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6229130-F7AE-42D1-B799-0E03AB7D6118}" type="slidenum">
              <a:rPr lang="ru-RU" smtClean="0"/>
              <a:t>‹#›</a:t>
            </a:fld>
            <a:endParaRPr lang="ru-RU"/>
          </a:p>
        </p:txBody>
      </p:sp>
    </p:spTree>
    <p:extLst>
      <p:ext uri="{BB962C8B-B14F-4D97-AF65-F5344CB8AC3E}">
        <p14:creationId xmlns:p14="http://schemas.microsoft.com/office/powerpoint/2010/main" val="266877501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4F4F778-BB9E-4DE4-B6C8-FB8A2B372492}" type="datetimeFigureOut">
              <a:rPr lang="ru-RU" smtClean="0"/>
              <a:t>14.06.2022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229130-F7AE-42D1-B799-0E03AB7D6118}"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50919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4F4F778-BB9E-4DE4-B6C8-FB8A2B372492}" type="datetimeFigureOut">
              <a:rPr lang="ru-RU" smtClean="0"/>
              <a:t>14.06.2022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229130-F7AE-42D1-B799-0E03AB7D6118}" type="slidenum">
              <a:rPr lang="ru-RU" smtClean="0"/>
              <a:t>‹#›</a:t>
            </a:fld>
            <a:endParaRPr lang="ru-RU"/>
          </a:p>
        </p:txBody>
      </p:sp>
    </p:spTree>
    <p:extLst>
      <p:ext uri="{BB962C8B-B14F-4D97-AF65-F5344CB8AC3E}">
        <p14:creationId xmlns:p14="http://schemas.microsoft.com/office/powerpoint/2010/main" val="200903152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F4F778-BB9E-4DE4-B6C8-FB8A2B372492}" type="datetimeFigureOut">
              <a:rPr lang="ru-RU" smtClean="0"/>
              <a:t>14.06.2022</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229130-F7AE-42D1-B799-0E03AB7D6118}" type="slidenum">
              <a:rPr lang="ru-RU" smtClean="0"/>
              <a:t>‹#›</a:t>
            </a:fld>
            <a:endParaRPr lang="ru-RU"/>
          </a:p>
        </p:txBody>
      </p:sp>
    </p:spTree>
    <p:extLst>
      <p:ext uri="{BB962C8B-B14F-4D97-AF65-F5344CB8AC3E}">
        <p14:creationId xmlns:p14="http://schemas.microsoft.com/office/powerpoint/2010/main" val="26846485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031" y="2200831"/>
            <a:ext cx="9587346" cy="1980259"/>
          </a:xfrm>
        </p:spPr>
        <p:txBody>
          <a:bodyPr>
            <a:noAutofit/>
          </a:bodyPr>
          <a:lstStyle/>
          <a:p>
            <a:r>
              <a:rPr lang="ru-RU" sz="4800" b="1" dirty="0" smtClean="0">
                <a:ln w="9525">
                  <a:solidFill>
                    <a:schemeClr val="bg1"/>
                  </a:solidFill>
                  <a:prstDash val="solid"/>
                </a:ln>
                <a:effectLst>
                  <a:outerShdw blurRad="12700" dist="38100" dir="2700000" algn="tl" rotWithShape="0">
                    <a:schemeClr val="bg1">
                      <a:lumMod val="50000"/>
                    </a:schemeClr>
                  </a:outerShdw>
                </a:effectLst>
              </a:rPr>
              <a:t>Развитие </a:t>
            </a:r>
            <a:r>
              <a:rPr lang="ru-RU" sz="4800" b="1" dirty="0" smtClean="0">
                <a:ln w="9525">
                  <a:solidFill>
                    <a:schemeClr val="bg1"/>
                  </a:solidFill>
                  <a:prstDash val="solid"/>
                </a:ln>
                <a:effectLst>
                  <a:outerShdw blurRad="12700" dist="38100" dir="2700000" algn="tl" rotWithShape="0">
                    <a:schemeClr val="bg1">
                      <a:lumMod val="50000"/>
                    </a:schemeClr>
                  </a:outerShdw>
                </a:effectLst>
              </a:rPr>
              <a:t>фонематического восприятия и </a:t>
            </a:r>
            <a:r>
              <a:rPr lang="ru-RU" sz="4800" b="1" dirty="0" err="1" smtClean="0">
                <a:ln w="9525">
                  <a:solidFill>
                    <a:schemeClr val="bg1"/>
                  </a:solidFill>
                  <a:prstDash val="solid"/>
                </a:ln>
                <a:effectLst>
                  <a:outerShdw blurRad="12700" dist="38100" dir="2700000" algn="tl" rotWithShape="0">
                    <a:schemeClr val="bg1">
                      <a:lumMod val="50000"/>
                    </a:schemeClr>
                  </a:outerShdw>
                </a:effectLst>
              </a:rPr>
              <a:t>графомоторных</a:t>
            </a:r>
            <a:r>
              <a:rPr lang="ru-RU" sz="4800" b="1" dirty="0" smtClean="0">
                <a:ln w="9525">
                  <a:solidFill>
                    <a:schemeClr val="bg1"/>
                  </a:solidFill>
                  <a:prstDash val="solid"/>
                </a:ln>
                <a:effectLst>
                  <a:outerShdw blurRad="12700" dist="38100" dir="2700000" algn="tl" rotWithShape="0">
                    <a:schemeClr val="bg1">
                      <a:lumMod val="50000"/>
                    </a:schemeClr>
                  </a:outerShdw>
                </a:effectLst>
              </a:rPr>
              <a:t> </a:t>
            </a:r>
            <a:r>
              <a:rPr lang="ru-RU" sz="4800" b="1" dirty="0" smtClean="0">
                <a:ln w="9525">
                  <a:solidFill>
                    <a:schemeClr val="bg1"/>
                  </a:solidFill>
                  <a:prstDash val="solid"/>
                </a:ln>
                <a:effectLst>
                  <a:outerShdw blurRad="12700" dist="38100" dir="2700000" algn="tl" rotWithShape="0">
                    <a:schemeClr val="bg1">
                      <a:lumMod val="50000"/>
                    </a:schemeClr>
                  </a:outerShdw>
                </a:effectLst>
              </a:rPr>
              <a:t>навыков у </a:t>
            </a:r>
            <a:r>
              <a:rPr lang="ru-RU" sz="4800" b="1" dirty="0" smtClean="0">
                <a:ln w="9525">
                  <a:solidFill>
                    <a:schemeClr val="bg1"/>
                  </a:solidFill>
                  <a:prstDash val="solid"/>
                </a:ln>
                <a:effectLst>
                  <a:outerShdw blurRad="12700" dist="38100" dir="2700000" algn="tl" rotWithShape="0">
                    <a:schemeClr val="bg1">
                      <a:lumMod val="50000"/>
                    </a:schemeClr>
                  </a:outerShdw>
                </a:effectLst>
              </a:rPr>
              <a:t>старших дошкольников </a:t>
            </a:r>
            <a:endParaRPr lang="ru-RU" sz="4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Подзаголовок 2"/>
          <p:cNvSpPr>
            <a:spLocks noGrp="1"/>
          </p:cNvSpPr>
          <p:nvPr>
            <p:ph type="subTitle" idx="1"/>
          </p:nvPr>
        </p:nvSpPr>
        <p:spPr>
          <a:xfrm>
            <a:off x="1496291" y="633485"/>
            <a:ext cx="9144000" cy="895278"/>
          </a:xfrm>
        </p:spPr>
        <p:txBody>
          <a:bodyPr/>
          <a:lstStyle/>
          <a:p>
            <a:r>
              <a:rPr lang="ru-RU" dirty="0" smtClean="0"/>
              <a:t>МБДОУ №21 город Владикавказ</a:t>
            </a:r>
            <a:endParaRPr lang="ru-RU" dirty="0"/>
          </a:p>
        </p:txBody>
      </p:sp>
      <p:sp>
        <p:nvSpPr>
          <p:cNvPr id="5" name="Подзаголовок 2"/>
          <p:cNvSpPr txBox="1">
            <a:spLocks/>
          </p:cNvSpPr>
          <p:nvPr/>
        </p:nvSpPr>
        <p:spPr>
          <a:xfrm>
            <a:off x="5230756" y="4409812"/>
            <a:ext cx="5409535" cy="88669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smtClean="0"/>
              <a:t>                    Подготовила: учитель-логопед </a:t>
            </a:r>
          </a:p>
          <a:p>
            <a:r>
              <a:rPr lang="ru-RU" dirty="0" smtClean="0"/>
              <a:t>                                       </a:t>
            </a:r>
            <a:r>
              <a:rPr lang="ru-RU" dirty="0" err="1" smtClean="0"/>
              <a:t>Калаева</a:t>
            </a:r>
            <a:r>
              <a:rPr lang="ru-RU" dirty="0" smtClean="0"/>
              <a:t> С.А.</a:t>
            </a:r>
            <a:endParaRPr lang="ru-RU" dirty="0"/>
          </a:p>
        </p:txBody>
      </p:sp>
      <p:pic>
        <p:nvPicPr>
          <p:cNvPr id="4098" name="Picture 2" descr="https://img2.freepng.ru/20180418/jdw/kisspng-homework-student-writing-clip-art-5ad7b05055d827.65789181152408481635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9622" y="4541442"/>
            <a:ext cx="2968669" cy="1717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72881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5128" y="807155"/>
            <a:ext cx="9920614" cy="5170646"/>
          </a:xfrm>
          <a:prstGeom prst="rect">
            <a:avLst/>
          </a:prstGeom>
        </p:spPr>
        <p:txBody>
          <a:bodyPr wrap="square">
            <a:spAutoFit/>
          </a:bodyPr>
          <a:lstStyle/>
          <a:p>
            <a:pPr lvl="0" algn="just"/>
            <a:r>
              <a:rPr lang="ru-RU" sz="2000" b="1" i="1" dirty="0"/>
              <a:t>Формирование зрительно-двигательной координации. </a:t>
            </a:r>
            <a:endParaRPr lang="ru-RU" sz="2000" dirty="0"/>
          </a:p>
          <a:p>
            <a:pPr algn="just"/>
            <a:r>
              <a:rPr lang="ru-RU" sz="2000" b="1" dirty="0"/>
              <a:t>Зрительно - двигательная координация</a:t>
            </a:r>
            <a:r>
              <a:rPr lang="ru-RU" sz="2000" dirty="0"/>
              <a:t> – это согласованные действия рук и глаза. </a:t>
            </a:r>
            <a:r>
              <a:rPr lang="ru-RU" sz="2000" i="1" dirty="0"/>
              <a:t>Глаз видит – рука изображает</a:t>
            </a:r>
            <a:r>
              <a:rPr lang="ru-RU" sz="2000" dirty="0"/>
              <a:t> – такое единство и тесное взаимодействие двух органов достигается в старшем возрасте при условии последовательного и равнозначного их развития. Рассмотрим </a:t>
            </a:r>
            <a:r>
              <a:rPr lang="ru-RU" sz="2000" b="1" dirty="0"/>
              <a:t>возрастные особенности развития тонкой моторики и зрительно-моторной координации,</a:t>
            </a:r>
            <a:r>
              <a:rPr lang="ru-RU" sz="2000" dirty="0"/>
              <a:t> которые способствуют формированию </a:t>
            </a:r>
            <a:r>
              <a:rPr lang="ru-RU" sz="2000" dirty="0" err="1"/>
              <a:t>графомоторных</a:t>
            </a:r>
            <a:r>
              <a:rPr lang="ru-RU" sz="2000" dirty="0"/>
              <a:t> навыков</a:t>
            </a:r>
            <a:r>
              <a:rPr lang="ru-RU" sz="1600" dirty="0"/>
              <a:t>.</a:t>
            </a:r>
          </a:p>
          <a:p>
            <a:r>
              <a:rPr lang="ru-RU" dirty="0"/>
              <a:t>Ребенку в процессе учебы часто приходится одновременно смотреть на предмет (например, на доску) и списывать или срисовывать задание. Поэтому-то так важны согласованные действия глаз и рук, когда пальцы как бы слышат ту информацию, которую дает им глаз. Многим детям подобного рода задания даются с трудом, поэтому также необходимы систематические </a:t>
            </a:r>
            <a:r>
              <a:rPr lang="ru-RU" i="1" u="sng" dirty="0"/>
              <a:t>упражнения:</a:t>
            </a:r>
            <a:r>
              <a:rPr lang="ru-RU" u="sng" dirty="0"/>
              <a:t>  </a:t>
            </a:r>
            <a:endParaRPr lang="ru-RU" dirty="0"/>
          </a:p>
          <a:p>
            <a:pPr algn="just"/>
            <a:r>
              <a:rPr lang="ru-RU" i="1" dirty="0"/>
              <a:t> - </a:t>
            </a:r>
            <a:r>
              <a:rPr lang="ru-RU" sz="2000" i="1" dirty="0"/>
              <a:t>Штриховки.</a:t>
            </a:r>
            <a:r>
              <a:rPr lang="ru-RU" sz="2000" dirty="0"/>
              <a:t> На первом уровне сложности предлагаются упражнения, в которых необходимо  самостоятельно обвести рисунок по заданным точкам,</a:t>
            </a:r>
            <a:r>
              <a:rPr lang="ru-RU" sz="2000" i="1" dirty="0"/>
              <a:t> </a:t>
            </a:r>
            <a:r>
              <a:rPr lang="ru-RU" sz="2000" dirty="0"/>
              <a:t>конструирование по чертежам, выкладывание узоров по в образцу</a:t>
            </a:r>
          </a:p>
          <a:p>
            <a:pPr algn="just"/>
            <a:r>
              <a:rPr lang="ru-RU" sz="2000" i="1" dirty="0"/>
              <a:t>- Дорисовки</a:t>
            </a:r>
            <a:r>
              <a:rPr lang="ru-RU" sz="2000" dirty="0"/>
              <a:t>.</a:t>
            </a:r>
            <a:r>
              <a:rPr lang="ru-RU" sz="2000" i="1" dirty="0"/>
              <a:t> </a:t>
            </a:r>
            <a:r>
              <a:rPr lang="ru-RU" sz="2000" dirty="0"/>
              <a:t>На втором уровне сложности предлагаются упражнения, в которых  необходимо самостоятельно дорисовать недостающую часть рисунка, которая состояла из разных видов фигур и линий.</a:t>
            </a:r>
            <a:r>
              <a:rPr lang="ru-RU" sz="2000" i="1" dirty="0"/>
              <a:t> </a:t>
            </a:r>
            <a:endParaRPr lang="ru-RU" sz="2000" dirty="0"/>
          </a:p>
          <a:p>
            <a:pPr algn="just"/>
            <a:endParaRPr lang="ru-RU" dirty="0"/>
          </a:p>
        </p:txBody>
      </p:sp>
    </p:spTree>
    <p:extLst>
      <p:ext uri="{BB962C8B-B14F-4D97-AF65-F5344CB8AC3E}">
        <p14:creationId xmlns:p14="http://schemas.microsoft.com/office/powerpoint/2010/main" val="98752248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02499" y="1056248"/>
            <a:ext cx="9707671" cy="2862322"/>
          </a:xfrm>
          <a:prstGeom prst="rect">
            <a:avLst/>
          </a:prstGeom>
        </p:spPr>
        <p:txBody>
          <a:bodyPr wrap="square">
            <a:spAutoFit/>
          </a:bodyPr>
          <a:lstStyle/>
          <a:p>
            <a:pPr algn="just"/>
            <a:r>
              <a:rPr lang="ru-RU" dirty="0"/>
              <a:t>Кроме того, успешность работы по подготовке руки ребенка к письму зависит от ее систематичности, а это условие может быть выполнено только при взаимодействии педагогов и родителей в форме:</a:t>
            </a:r>
          </a:p>
          <a:p>
            <a:pPr algn="just"/>
            <a:r>
              <a:rPr lang="ru-RU" dirty="0"/>
              <a:t>- родительских собраний; </a:t>
            </a:r>
          </a:p>
          <a:p>
            <a:pPr algn="just"/>
            <a:r>
              <a:rPr lang="ru-RU" dirty="0"/>
              <a:t>- семинаров-практикумов; </a:t>
            </a:r>
          </a:p>
          <a:p>
            <a:pPr marL="342900" indent="-342900" algn="just">
              <a:buFontTx/>
              <a:buChar char="-"/>
            </a:pPr>
            <a:r>
              <a:rPr lang="ru-RU" dirty="0"/>
              <a:t>информационных буклетов, папок-передвижек, родительских уголков с темами: «Как подготовить руку дошкольника к письму», «Тренируем пальчики — развиваем речь» «Точка, точка, запятая» и др.</a:t>
            </a:r>
          </a:p>
          <a:p>
            <a:pPr algn="just"/>
            <a:r>
              <a:rPr lang="ru-RU" dirty="0"/>
              <a:t>− индивидуальных бесед и домашних заданий по выполнению отдельных упражнений и т.д.</a:t>
            </a:r>
          </a:p>
          <a:p>
            <a:endParaRPr lang="ru-RU" dirty="0"/>
          </a:p>
        </p:txBody>
      </p:sp>
    </p:spTree>
    <p:extLst>
      <p:ext uri="{BB962C8B-B14F-4D97-AF65-F5344CB8AC3E}">
        <p14:creationId xmlns:p14="http://schemas.microsoft.com/office/powerpoint/2010/main" val="221471458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21062" y="4069521"/>
            <a:ext cx="3743927" cy="2776922"/>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176" y="503938"/>
            <a:ext cx="3674482" cy="495404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7866" y="1229790"/>
            <a:ext cx="3587855" cy="4837251"/>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2816" y="212943"/>
            <a:ext cx="2763990" cy="3726492"/>
          </a:xfrm>
          <a:prstGeom prst="rect">
            <a:avLst/>
          </a:prstGeom>
        </p:spPr>
      </p:pic>
    </p:spTree>
    <p:extLst>
      <p:ext uri="{BB962C8B-B14F-4D97-AF65-F5344CB8AC3E}">
        <p14:creationId xmlns:p14="http://schemas.microsoft.com/office/powerpoint/2010/main" val="245080078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78176" y="-24873"/>
            <a:ext cx="2460912" cy="3317875"/>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7206" y="309817"/>
            <a:ext cx="3676498" cy="272690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116" y="309817"/>
            <a:ext cx="2177942" cy="2936366"/>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556" y="3669515"/>
            <a:ext cx="3766159" cy="2793411"/>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484" y="3463016"/>
            <a:ext cx="2378236" cy="3206407"/>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99490" y="3246183"/>
            <a:ext cx="2397108" cy="3231852"/>
          </a:xfrm>
          <a:prstGeom prst="rect">
            <a:avLst/>
          </a:prstGeom>
        </p:spPr>
      </p:pic>
    </p:spTree>
    <p:extLst>
      <p:ext uri="{BB962C8B-B14F-4D97-AF65-F5344CB8AC3E}">
        <p14:creationId xmlns:p14="http://schemas.microsoft.com/office/powerpoint/2010/main" val="334004979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765958"/>
            <a:ext cx="10515600" cy="1325563"/>
          </a:xfrm>
        </p:spPr>
        <p:txBody>
          <a:bodyPr>
            <a:noAutofit/>
          </a:bodyPr>
          <a:lstStyle/>
          <a:p>
            <a:r>
              <a:rPr lang="ru-RU" sz="2000" dirty="0"/>
              <a:t>В современной логопедии фонематическое восприятие определяется как </a:t>
            </a:r>
            <a:r>
              <a:rPr lang="ru-RU" sz="2000" dirty="0" err="1"/>
              <a:t>слухо</a:t>
            </a:r>
            <a:r>
              <a:rPr lang="ru-RU" sz="2000" dirty="0"/>
              <a:t> – произносительная дифференциация звуков речи</a:t>
            </a:r>
            <a:r>
              <a:rPr lang="ru-RU" sz="2800" dirty="0"/>
              <a:t>.</a:t>
            </a:r>
            <a:br>
              <a:rPr lang="ru-RU" sz="2800" dirty="0"/>
            </a:br>
            <a:endParaRPr lang="ru-RU" sz="2800" dirty="0"/>
          </a:p>
        </p:txBody>
      </p:sp>
      <p:sp>
        <p:nvSpPr>
          <p:cNvPr id="3" name="Объект 2"/>
          <p:cNvSpPr>
            <a:spLocks noGrp="1"/>
          </p:cNvSpPr>
          <p:nvPr>
            <p:ph idx="1"/>
          </p:nvPr>
        </p:nvSpPr>
        <p:spPr>
          <a:xfrm>
            <a:off x="1295401" y="1717688"/>
            <a:ext cx="9601196" cy="3318936"/>
          </a:xfrm>
        </p:spPr>
        <p:txBody>
          <a:bodyPr>
            <a:noAutofit/>
          </a:bodyPr>
          <a:lstStyle/>
          <a:p>
            <a:r>
              <a:rPr lang="ru-RU" sz="2000" dirty="0"/>
              <a:t>Значительное количество речевых нарушений так или иначе, оказывается связанным с неспособностью детей дифференцировать на слух фонемы родного языка.</a:t>
            </a:r>
            <a:br>
              <a:rPr lang="ru-RU" sz="2000" dirty="0"/>
            </a:br>
            <a:r>
              <a:rPr lang="ru-RU" sz="2000" dirty="0"/>
              <a:t>Отсутствие полноценного восприятия фонем делает невозможным их правильное произношение. Кроме того, нарушение фонематического восприятия не даёт возможности детям овладевать в нужной степени словарным запасом и грамматическим строем, а, следовательно, тормозит развитие связной речи в целом. Это значит, что устранение тяжёлых дефектов речи невозможно без специальной коррекции фонематического восприятия.                                                                                               Недоразвитие фонематического восприятия приводит к тому, что ребенок испытывает значительные затруднения не только в процессе овладения произносительной стороной речи, но и в процессе овладения грамотой, письмом и чтением и как следствие программой начального обучения в </a:t>
            </a:r>
            <a:r>
              <a:rPr lang="ru-RU" sz="2000" dirty="0" err="1"/>
              <a:t>целом.Работа</a:t>
            </a:r>
            <a:r>
              <a:rPr lang="ru-RU" sz="2000" dirty="0"/>
              <a:t> по предупреждению и устранению фонетико-фонематического недоразвития речи должна начинаться в дошкольном возрасте, еще до начала обучения ребенка грамоте. </a:t>
            </a:r>
            <a:endParaRPr lang="ru-RU" sz="2000" dirty="0"/>
          </a:p>
        </p:txBody>
      </p:sp>
    </p:spTree>
    <p:extLst>
      <p:ext uri="{BB962C8B-B14F-4D97-AF65-F5344CB8AC3E}">
        <p14:creationId xmlns:p14="http://schemas.microsoft.com/office/powerpoint/2010/main" val="296276620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65188" y="982663"/>
            <a:ext cx="11326812" cy="3319462"/>
          </a:xfrm>
        </p:spPr>
        <p:txBody>
          <a:bodyPr>
            <a:noAutofit/>
          </a:bodyPr>
          <a:lstStyle/>
          <a:p>
            <a:r>
              <a:rPr lang="ru-RU" sz="1400" dirty="0"/>
              <a:t>Логопедическая работа включает формирование произносительных навыков, развитие фонематического восприятия и навыков звукового анализа и синтеза. Коррекционное обучение предусматривает также определенный круг знаний об окружающем и соответствующий объем словаря, речевых умений и навыков, которые должны быть усвоены детьми на данном возрастном этапе.                                                                                                    Работа по преодолению недоразвития фонематического восприятия строится поэтапно.</a:t>
            </a:r>
            <a:r>
              <a:rPr lang="ru-RU" sz="1400" b="1" dirty="0"/>
              <a:t> </a:t>
            </a:r>
            <a:endParaRPr lang="ru-RU" sz="1400" dirty="0"/>
          </a:p>
          <a:p>
            <a:r>
              <a:rPr lang="ru-RU" sz="1400" b="1" dirty="0"/>
              <a:t>Этапы работы по формированию фонематического восприятия</a:t>
            </a:r>
            <a:endParaRPr lang="ru-RU" sz="1400" dirty="0"/>
          </a:p>
          <a:p>
            <a:r>
              <a:rPr lang="ru-RU" sz="1400" dirty="0"/>
              <a:t> </a:t>
            </a:r>
            <a:r>
              <a:rPr lang="ru-RU" sz="1400" b="1" dirty="0"/>
              <a:t>I этап</a:t>
            </a:r>
            <a:r>
              <a:rPr lang="ru-RU" sz="1400" dirty="0"/>
              <a:t> — узнавание неречевых звуков.</a:t>
            </a:r>
            <a:br>
              <a:rPr lang="ru-RU" sz="1400" dirty="0"/>
            </a:br>
            <a:r>
              <a:rPr lang="ru-RU" sz="1400" dirty="0"/>
              <a:t>На этом этапе в процессе специальных игр и упражнений у детей развивают способность узнавать и различать неречевые звуки. Эти занятия способствуют также развитию слухового внимания и слуховой памяти (без чего невозможно успешно научить детей дифференцировать фонемы).</a:t>
            </a:r>
          </a:p>
          <a:p>
            <a:r>
              <a:rPr lang="ru-RU" sz="1400" b="1" dirty="0"/>
              <a:t>II этап</a:t>
            </a:r>
            <a:r>
              <a:rPr lang="ru-RU" sz="1400" dirty="0"/>
              <a:t> — различение высоты, силы, тембра голоса на материале одинаковых звуков, слов, фраз.</a:t>
            </a:r>
            <a:br>
              <a:rPr lang="ru-RU" sz="1400" dirty="0"/>
            </a:br>
            <a:r>
              <a:rPr lang="ru-RU" sz="1400" dirty="0"/>
              <a:t>На протяжении данного этапа дошкольников учат различать высоту, силу и тембр голоса, ориентируясь на одни и те же звуки, звукосочетания и слова.</a:t>
            </a:r>
          </a:p>
          <a:p>
            <a:r>
              <a:rPr lang="ru-RU" sz="1400" b="1" dirty="0"/>
              <a:t>III этап</a:t>
            </a:r>
            <a:r>
              <a:rPr lang="ru-RU" sz="1400" dirty="0"/>
              <a:t> — различение слов, близких по своему звуковому составу.</a:t>
            </a:r>
            <a:br>
              <a:rPr lang="ru-RU" sz="1400" dirty="0"/>
            </a:br>
            <a:r>
              <a:rPr lang="ru-RU" sz="1400" dirty="0"/>
              <a:t>На этом этапе дети должны научиться различать слова, близкие по звуковому составу.</a:t>
            </a:r>
          </a:p>
          <a:p>
            <a:r>
              <a:rPr lang="ru-RU" sz="1400" b="1" dirty="0" err="1"/>
              <a:t>IVэтап</a:t>
            </a:r>
            <a:r>
              <a:rPr lang="ru-RU" sz="1400" dirty="0"/>
              <a:t> – дифференциация слогов. На данном этапе детей учат различать слоги.</a:t>
            </a:r>
          </a:p>
          <a:p>
            <a:r>
              <a:rPr lang="ru-RU" sz="1400" b="1" dirty="0" err="1"/>
              <a:t>Vэтап</a:t>
            </a:r>
            <a:r>
              <a:rPr lang="ru-RU" sz="1400" dirty="0"/>
              <a:t> – дифференциация фонем. На этом этапе дети учатся различать фонемы родного языка. Начинать нужно обязательно с дифференциации гласных звуков.</a:t>
            </a:r>
          </a:p>
          <a:p>
            <a:r>
              <a:rPr lang="ru-RU" sz="1400" b="1" dirty="0"/>
              <a:t>VI этап</a:t>
            </a:r>
            <a:r>
              <a:rPr lang="ru-RU" sz="1400" dirty="0"/>
              <a:t> — развитие навыков элементарного звукового анализа.</a:t>
            </a:r>
            <a:br>
              <a:rPr lang="ru-RU" sz="1400" dirty="0"/>
            </a:br>
            <a:r>
              <a:rPr lang="ru-RU" sz="1400" dirty="0"/>
              <a:t>Задачей последнего этапа является формирование у детей навыков элементарного звукового анализа. Начинается эта работа с того, что дошкольников учат определять количество слогов в слове и отхлопывать </a:t>
            </a:r>
            <a:r>
              <a:rPr lang="ru-RU" sz="1400" dirty="0" err="1"/>
              <a:t>двухи</a:t>
            </a:r>
            <a:r>
              <a:rPr lang="ru-RU" sz="1400" dirty="0"/>
              <a:t> трехсложные слова. Логопед должен объяснить и показать детям, как отхлопывать слова разной сложности, как выделять при этом ударный слог. Далее проводится анализ гласных звуков.</a:t>
            </a:r>
          </a:p>
          <a:p>
            <a:endParaRPr lang="ru-RU" sz="1400" dirty="0"/>
          </a:p>
        </p:txBody>
      </p:sp>
    </p:spTree>
    <p:extLst>
      <p:ext uri="{BB962C8B-B14F-4D97-AF65-F5344CB8AC3E}">
        <p14:creationId xmlns:p14="http://schemas.microsoft.com/office/powerpoint/2010/main" val="157676652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n w="9525">
                  <a:solidFill>
                    <a:schemeClr val="bg1"/>
                  </a:solidFill>
                  <a:prstDash val="solid"/>
                </a:ln>
                <a:effectLst>
                  <a:outerShdw blurRad="12700" dist="38100" dir="2700000" algn="tl" rotWithShape="0">
                    <a:schemeClr val="bg1">
                      <a:lumMod val="50000"/>
                    </a:schemeClr>
                  </a:outerShdw>
                </a:effectLst>
              </a:rPr>
              <a:t>Развитие </a:t>
            </a:r>
            <a:r>
              <a:rPr lang="ru-RU" b="1" dirty="0" err="1" smtClean="0">
                <a:ln w="9525">
                  <a:solidFill>
                    <a:schemeClr val="bg1"/>
                  </a:solidFill>
                  <a:prstDash val="solid"/>
                </a:ln>
                <a:effectLst>
                  <a:outerShdw blurRad="12700" dist="38100" dir="2700000" algn="tl" rotWithShape="0">
                    <a:schemeClr val="bg1">
                      <a:lumMod val="50000"/>
                    </a:schemeClr>
                  </a:outerShdw>
                </a:effectLst>
              </a:rPr>
              <a:t>графомоторных</a:t>
            </a:r>
            <a:r>
              <a:rPr lang="ru-RU" b="1" dirty="0" smtClean="0">
                <a:ln w="9525">
                  <a:solidFill>
                    <a:schemeClr val="bg1"/>
                  </a:solidFill>
                  <a:prstDash val="solid"/>
                </a:ln>
                <a:effectLst>
                  <a:outerShdw blurRad="12700" dist="38100" dir="2700000" algn="tl" rotWithShape="0">
                    <a:schemeClr val="bg1">
                      <a:lumMod val="50000"/>
                    </a:schemeClr>
                  </a:outerShdw>
                </a:effectLst>
              </a:rPr>
              <a:t> </a:t>
            </a:r>
            <a:r>
              <a:rPr lang="ru-RU" b="1" dirty="0">
                <a:ln w="9525">
                  <a:solidFill>
                    <a:schemeClr val="bg1"/>
                  </a:solidFill>
                  <a:prstDash val="solid"/>
                </a:ln>
                <a:effectLst>
                  <a:outerShdw blurRad="12700" dist="38100" dir="2700000" algn="tl" rotWithShape="0">
                    <a:schemeClr val="bg1">
                      <a:lumMod val="50000"/>
                    </a:schemeClr>
                  </a:outerShdw>
                </a:effectLst>
              </a:rPr>
              <a:t>навыков</a:t>
            </a:r>
            <a:endParaRPr lang="ru-RU" dirty="0"/>
          </a:p>
        </p:txBody>
      </p:sp>
      <p:sp>
        <p:nvSpPr>
          <p:cNvPr id="3" name="Объект 2"/>
          <p:cNvSpPr>
            <a:spLocks noGrp="1"/>
          </p:cNvSpPr>
          <p:nvPr>
            <p:ph idx="1"/>
          </p:nvPr>
        </p:nvSpPr>
        <p:spPr>
          <a:xfrm>
            <a:off x="1295402" y="2104373"/>
            <a:ext cx="9601196" cy="3883068"/>
          </a:xfrm>
        </p:spPr>
        <p:txBody>
          <a:bodyPr>
            <a:normAutofit fontScale="32500" lnSpcReduction="20000"/>
          </a:bodyPr>
          <a:lstStyle/>
          <a:p>
            <a:r>
              <a:rPr lang="ru-RU" sz="6000" dirty="0"/>
              <a:t>Одна из проблем, с которыми сталкивается современная школа — рост числа детей, не готовых к школьному обучению. Все чаще учителя отмечают неуспеваемость многих учащихся по русскому языку. Как часто можно услышать и от учителей, и от родителей  «Пишет медленно, неуверенно; строчки не видит, интервалов между буквами не соблюдает, а бесформенные каракули, которые он выводит, даже буквами не назовешь».</a:t>
            </a:r>
          </a:p>
          <a:p>
            <a:endParaRPr lang="ru-RU" sz="6000" dirty="0"/>
          </a:p>
          <a:p>
            <a:r>
              <a:rPr lang="ru-RU" sz="6000" dirty="0"/>
              <a:t>Это явление далеко неслучайное. </a:t>
            </a:r>
          </a:p>
          <a:p>
            <a:r>
              <a:rPr lang="ru-RU" sz="6000" dirty="0"/>
              <a:t>Причины его уходят своими корнями  </a:t>
            </a:r>
          </a:p>
          <a:p>
            <a:r>
              <a:rPr lang="ru-RU" sz="6000" dirty="0"/>
              <a:t>в дошкольный период развития.  </a:t>
            </a:r>
          </a:p>
          <a:p>
            <a:endParaRPr lang="ru-RU" dirty="0"/>
          </a:p>
        </p:txBody>
      </p:sp>
    </p:spTree>
    <p:extLst>
      <p:ext uri="{BB962C8B-B14F-4D97-AF65-F5344CB8AC3E}">
        <p14:creationId xmlns:p14="http://schemas.microsoft.com/office/powerpoint/2010/main" val="7402200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14399" y="1028343"/>
            <a:ext cx="10346499" cy="4893647"/>
          </a:xfrm>
          <a:prstGeom prst="rect">
            <a:avLst/>
          </a:prstGeom>
        </p:spPr>
        <p:txBody>
          <a:bodyPr wrap="square">
            <a:spAutoFit/>
          </a:bodyPr>
          <a:lstStyle/>
          <a:p>
            <a:pPr algn="just"/>
            <a:r>
              <a:rPr lang="ru-RU" sz="2400" dirty="0"/>
              <a:t>Согласно данным психологов и физиологов у детей дошкольного возраста:</a:t>
            </a:r>
          </a:p>
          <a:p>
            <a:pPr marL="342900" lvl="0" indent="-342900" algn="just">
              <a:buFont typeface="Wingdings" panose="05000000000000000000" pitchFamily="2" charset="2"/>
              <a:buChar char="ü"/>
            </a:pPr>
            <a:r>
              <a:rPr lang="ru-RU" sz="2400" dirty="0"/>
              <a:t>слабо развиты мелкие мышцы кисти руки, </a:t>
            </a:r>
          </a:p>
          <a:p>
            <a:pPr marL="342900" lvl="0" indent="-342900" algn="just">
              <a:buFont typeface="Wingdings" panose="05000000000000000000" pitchFamily="2" charset="2"/>
              <a:buChar char="ü"/>
            </a:pPr>
            <a:r>
              <a:rPr lang="ru-RU" sz="2400" dirty="0"/>
              <a:t>несовершенна координация движений, </a:t>
            </a:r>
          </a:p>
          <a:p>
            <a:pPr marL="342900" lvl="0" indent="-342900" algn="just">
              <a:buFont typeface="Wingdings" panose="05000000000000000000" pitchFamily="2" charset="2"/>
              <a:buChar char="ü"/>
            </a:pPr>
            <a:r>
              <a:rPr lang="ru-RU" sz="2400" dirty="0"/>
              <a:t>не закончено окостенение запястий и фаланг пальцев,</a:t>
            </a:r>
          </a:p>
          <a:p>
            <a:pPr marL="342900" lvl="0" indent="-342900" algn="just">
              <a:buFont typeface="Wingdings" panose="05000000000000000000" pitchFamily="2" charset="2"/>
              <a:buChar char="ü"/>
            </a:pPr>
            <a:r>
              <a:rPr lang="ru-RU" sz="2400" dirty="0"/>
              <a:t>низкий уровень выносливости мышц к статическим нагрузкам.</a:t>
            </a:r>
          </a:p>
          <a:p>
            <a:pPr marL="342900" lvl="0" indent="-342900" algn="just">
              <a:buFont typeface="Wingdings" panose="05000000000000000000" pitchFamily="2" charset="2"/>
              <a:buChar char="ü"/>
            </a:pPr>
            <a:r>
              <a:rPr lang="ru-RU" sz="2400" dirty="0"/>
              <a:t>дети не могут выделить элементы из целой буквы, </a:t>
            </a:r>
          </a:p>
          <a:p>
            <a:pPr marL="342900" lvl="0" indent="-342900" algn="just">
              <a:buFont typeface="Wingdings" panose="05000000000000000000" pitchFamily="2" charset="2"/>
              <a:buChar char="ü"/>
            </a:pPr>
            <a:r>
              <a:rPr lang="ru-RU" sz="2400" dirty="0"/>
              <a:t>конфигурацию буквы воспринимают не полностью, не замечая малых изменений элементов ее структуры. </a:t>
            </a:r>
          </a:p>
          <a:p>
            <a:pPr marL="342900" indent="-342900" algn="just">
              <a:buFont typeface="Wingdings" panose="05000000000000000000" pitchFamily="2" charset="2"/>
              <a:buChar char="Ø"/>
            </a:pPr>
            <a:r>
              <a:rPr lang="ru-RU" sz="2400" dirty="0"/>
              <a:t>Поэтому дети испытывают затруднения с письмом: быстро устает рука, теряется рабочая строка, дети неправильно держат ручку, линии оказываются «дрожащими», нажим неравномерный, буквы получаются разного размера, расстояние между буквами не выдерживается, дети не ориентируются на листе бумаги, не укладываются в общий темп работы. </a:t>
            </a:r>
            <a:endParaRPr lang="ru-RU" sz="2400" dirty="0"/>
          </a:p>
        </p:txBody>
      </p:sp>
    </p:spTree>
    <p:extLst>
      <p:ext uri="{BB962C8B-B14F-4D97-AF65-F5344CB8AC3E}">
        <p14:creationId xmlns:p14="http://schemas.microsoft.com/office/powerpoint/2010/main" val="119223492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7133" y="1219087"/>
            <a:ext cx="10246291" cy="4154984"/>
          </a:xfrm>
          <a:prstGeom prst="rect">
            <a:avLst/>
          </a:prstGeom>
        </p:spPr>
        <p:txBody>
          <a:bodyPr wrap="square">
            <a:spAutoFit/>
          </a:bodyPr>
          <a:lstStyle/>
          <a:p>
            <a:pPr algn="just"/>
            <a:r>
              <a:rPr lang="ru-RU" sz="2400" dirty="0"/>
              <a:t>Навык овладения письмом обозначается как </a:t>
            </a:r>
            <a:r>
              <a:rPr lang="ru-RU" sz="2400" b="1" i="1" dirty="0">
                <a:solidFill>
                  <a:srgbClr val="FF0000"/>
                </a:solidFill>
              </a:rPr>
              <a:t>«</a:t>
            </a:r>
            <a:r>
              <a:rPr lang="ru-RU" sz="2400" b="1" i="1" dirty="0" err="1">
                <a:solidFill>
                  <a:srgbClr val="FF0000"/>
                </a:solidFill>
              </a:rPr>
              <a:t>графомоторный</a:t>
            </a:r>
            <a:r>
              <a:rPr lang="ru-RU" sz="2400" b="1" i="1" dirty="0">
                <a:solidFill>
                  <a:srgbClr val="FF0000"/>
                </a:solidFill>
              </a:rPr>
              <a:t> навык»</a:t>
            </a:r>
            <a:r>
              <a:rPr lang="ru-RU" sz="2400" dirty="0">
                <a:solidFill>
                  <a:srgbClr val="FF0000"/>
                </a:solidFill>
              </a:rPr>
              <a:t>. </a:t>
            </a:r>
          </a:p>
          <a:p>
            <a:pPr algn="just"/>
            <a:r>
              <a:rPr lang="ru-RU" sz="2400" dirty="0"/>
              <a:t>Письмо – это сложный навык, включающий выполнение тонких координированных движений руки. Техника письма требует слаженной работы мелких мышц кисти и всей руки, а также хорошо развитого зрительного восприятия и произвольного внимания. </a:t>
            </a:r>
          </a:p>
          <a:p>
            <a:pPr algn="just">
              <a:lnSpc>
                <a:spcPct val="100000"/>
              </a:lnSpc>
            </a:pPr>
            <a:r>
              <a:rPr lang="ru-RU" sz="2400" b="1" i="1" dirty="0"/>
              <a:t>Графо-моторный навык</a:t>
            </a:r>
            <a:r>
              <a:rPr lang="ru-RU" sz="2400" dirty="0"/>
              <a:t> – это определенное положение и движения пишущей руки, которое позволяет: </a:t>
            </a:r>
          </a:p>
          <a:p>
            <a:pPr algn="just">
              <a:lnSpc>
                <a:spcPct val="100000"/>
              </a:lnSpc>
            </a:pPr>
            <a:r>
              <a:rPr lang="ru-RU" sz="2400" dirty="0"/>
              <a:t>рисовать, раскрашивать, копировать </a:t>
            </a:r>
          </a:p>
          <a:p>
            <a:pPr algn="just">
              <a:lnSpc>
                <a:spcPct val="100000"/>
              </a:lnSpc>
            </a:pPr>
            <a:r>
              <a:rPr lang="ru-RU" sz="2400" dirty="0"/>
              <a:t>простейшие узоры, соединять точки, </a:t>
            </a:r>
          </a:p>
          <a:p>
            <a:pPr algn="just">
              <a:lnSpc>
                <a:spcPct val="100000"/>
              </a:lnSpc>
            </a:pPr>
            <a:r>
              <a:rPr lang="ru-RU" sz="2400" dirty="0"/>
              <a:t>правильно удерживать пишущий </a:t>
            </a:r>
          </a:p>
          <a:p>
            <a:pPr algn="just">
              <a:lnSpc>
                <a:spcPct val="100000"/>
              </a:lnSpc>
            </a:pPr>
            <a:r>
              <a:rPr lang="ru-RU" sz="2400" dirty="0"/>
              <a:t>предмет.</a:t>
            </a:r>
            <a:endParaRPr lang="ru-RU" sz="2400" dirty="0"/>
          </a:p>
        </p:txBody>
      </p:sp>
    </p:spTree>
    <p:extLst>
      <p:ext uri="{BB962C8B-B14F-4D97-AF65-F5344CB8AC3E}">
        <p14:creationId xmlns:p14="http://schemas.microsoft.com/office/powerpoint/2010/main" val="231664746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4817" y="1105639"/>
            <a:ext cx="9908088" cy="4893647"/>
          </a:xfrm>
          <a:prstGeom prst="rect">
            <a:avLst/>
          </a:prstGeom>
        </p:spPr>
        <p:txBody>
          <a:bodyPr wrap="square">
            <a:spAutoFit/>
          </a:bodyPr>
          <a:lstStyle/>
          <a:p>
            <a:r>
              <a:rPr lang="ru-RU" sz="2400" dirty="0" err="1"/>
              <a:t>Графомоторные</a:t>
            </a:r>
            <a:r>
              <a:rPr lang="ru-RU" sz="2400" dirty="0"/>
              <a:t> навыки включают в себя:</a:t>
            </a:r>
          </a:p>
          <a:p>
            <a:pPr algn="just"/>
            <a:r>
              <a:rPr lang="ru-RU" sz="2400" dirty="0"/>
              <a:t> </a:t>
            </a:r>
          </a:p>
          <a:p>
            <a:pPr marL="342900" lvl="0" indent="-342900" algn="just">
              <a:buFont typeface="Wingdings" panose="05000000000000000000" pitchFamily="2" charset="2"/>
              <a:buChar char="ü"/>
            </a:pPr>
            <a:r>
              <a:rPr lang="ru-RU" sz="2400" dirty="0"/>
              <a:t>формирование мелкой мускулатуры пальцев (упражнения на развитие силы пальцев и быстроты их движений); </a:t>
            </a:r>
          </a:p>
          <a:p>
            <a:pPr marL="342900" lvl="0" indent="-342900" algn="just">
              <a:buFont typeface="Wingdings" panose="05000000000000000000" pitchFamily="2" charset="2"/>
              <a:buChar char="ü"/>
            </a:pPr>
            <a:r>
              <a:rPr lang="ru-RU" sz="2400" dirty="0"/>
              <a:t>развитие зрительного анализа и синтеза (упражнения на определение правых и левых частей тела, задания на ориентировку в пространстве по отношению к предметам, игры с условиями по выбору нужных направлений); </a:t>
            </a:r>
          </a:p>
          <a:p>
            <a:pPr marL="342900" lvl="0" indent="-342900" algn="just">
              <a:buFont typeface="Wingdings" panose="05000000000000000000" pitchFamily="2" charset="2"/>
              <a:buChar char="ü"/>
            </a:pPr>
            <a:r>
              <a:rPr lang="ru-RU" sz="2400" dirty="0"/>
              <a:t>обучение рисованию (задания по штриховке по контуру, обводки, срисовывание геометрических фигур, зарисовку деталей, предметов с натуры, </a:t>
            </a:r>
            <a:r>
              <a:rPr lang="ru-RU" sz="2400" dirty="0" err="1"/>
              <a:t>дорисовывание</a:t>
            </a:r>
            <a:r>
              <a:rPr lang="ru-RU" sz="2400" dirty="0"/>
              <a:t> незаконченных рисунков, упражнения в </a:t>
            </a:r>
            <a:r>
              <a:rPr lang="ru-RU" sz="2400" dirty="0" err="1"/>
              <a:t>дорисовывании</a:t>
            </a:r>
            <a:r>
              <a:rPr lang="ru-RU" sz="2400" dirty="0"/>
              <a:t>, задания на воспроизведение фигур и их сочетаний по памяти).</a:t>
            </a:r>
          </a:p>
        </p:txBody>
      </p:sp>
    </p:spTree>
    <p:extLst>
      <p:ext uri="{BB962C8B-B14F-4D97-AF65-F5344CB8AC3E}">
        <p14:creationId xmlns:p14="http://schemas.microsoft.com/office/powerpoint/2010/main" val="276500708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02499" y="601745"/>
            <a:ext cx="9807879" cy="6001643"/>
          </a:xfrm>
          <a:prstGeom prst="rect">
            <a:avLst/>
          </a:prstGeom>
        </p:spPr>
        <p:txBody>
          <a:bodyPr wrap="square">
            <a:spAutoFit/>
          </a:bodyPr>
          <a:lstStyle/>
          <a:p>
            <a:pPr lvl="0" algn="just"/>
            <a:r>
              <a:rPr lang="ru-RU" sz="2400" b="1" i="1" dirty="0"/>
              <a:t>Формирование зрительно-пространственной ориентировки; (ориентировки в окружающем пространстве и развитие ориентировки на листе бумаги).</a:t>
            </a:r>
            <a:endParaRPr lang="ru-RU" sz="2400" dirty="0"/>
          </a:p>
          <a:p>
            <a:pPr marL="342900" lvl="0" indent="-342900" algn="just">
              <a:buFont typeface="Arial" panose="020B0604020202020204" pitchFamily="34" charset="0"/>
              <a:buChar char="•"/>
            </a:pPr>
            <a:r>
              <a:rPr lang="ru-RU" sz="2400" dirty="0"/>
              <a:t>ориентировка в собственном теле (выделяет и называет правую руку, левую и другие парные части тела);</a:t>
            </a:r>
          </a:p>
          <a:p>
            <a:pPr marL="342900" lvl="0" indent="-342900" algn="just">
              <a:buFont typeface="Arial" panose="020B0604020202020204" pitchFamily="34" charset="0"/>
              <a:buChar char="•"/>
            </a:pPr>
            <a:r>
              <a:rPr lang="ru-RU" sz="2400" dirty="0"/>
              <a:t>ориентировку в окружающем пространстве </a:t>
            </a:r>
          </a:p>
          <a:p>
            <a:pPr algn="just"/>
            <a:r>
              <a:rPr lang="ru-RU" sz="2400" dirty="0"/>
              <a:t>     а) определение “точки стояния”, т. е. местонахождения субъекта по отношению к окружающим его объектам, например: “Я нахожусь справа от дома” и т. п.;</a:t>
            </a:r>
          </a:p>
          <a:p>
            <a:pPr algn="just"/>
            <a:r>
              <a:rPr lang="ru-RU" sz="2400" dirty="0"/>
              <a:t>     б) локализация окружающих объектов относительно человека, ориентирующегося в пространстве, например: “Шкаф находится справа, а дверь - слева от меня”;</a:t>
            </a:r>
          </a:p>
          <a:p>
            <a:pPr algn="just"/>
            <a:r>
              <a:rPr lang="ru-RU" sz="2400" dirty="0"/>
              <a:t>    в) определение пространственного расположения предметов относительно друг друга, т. е. пространственных отношений между ними, например: “Направо от куклы сидит мишка, а налево от нее лежит мяч”;</a:t>
            </a:r>
          </a:p>
          <a:p>
            <a:pPr algn="just"/>
            <a:r>
              <a:rPr lang="ru-RU" sz="2400" dirty="0"/>
              <a:t> </a:t>
            </a:r>
            <a:endParaRPr lang="ru-RU" sz="2400" dirty="0"/>
          </a:p>
        </p:txBody>
      </p:sp>
    </p:spTree>
    <p:extLst>
      <p:ext uri="{BB962C8B-B14F-4D97-AF65-F5344CB8AC3E}">
        <p14:creationId xmlns:p14="http://schemas.microsoft.com/office/powerpoint/2010/main" val="230460775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9974" y="835461"/>
            <a:ext cx="9970718" cy="3046988"/>
          </a:xfrm>
          <a:prstGeom prst="rect">
            <a:avLst/>
          </a:prstGeom>
        </p:spPr>
        <p:txBody>
          <a:bodyPr wrap="square">
            <a:spAutoFit/>
          </a:bodyPr>
          <a:lstStyle/>
          <a:p>
            <a:pPr marL="342900" lvl="0" indent="-342900" algn="just">
              <a:buFont typeface="Arial" panose="020B0604020202020204" pitchFamily="34" charset="0"/>
              <a:buChar char="•"/>
            </a:pPr>
            <a:r>
              <a:rPr lang="ru-RU" sz="2400" dirty="0"/>
              <a:t>обучение ориентировке на листе бумаги  (упражнения на развитие зрительного и пространственного восприятия: формирование умения “входить” в клеточку, обводить ее, вести прямые линии сверху – вниз и слева – направо по разлиновке; размещать внутри клеточки круг; соединять углы клеточек по диагонали; вести волнообразные линии, не отрывая карандаша от листа бумаги и не выходя за горизонтальные строчки разлиновки, графические диктанты.</a:t>
            </a:r>
          </a:p>
          <a:p>
            <a:pPr algn="just"/>
            <a:endParaRPr lang="ru-RU" sz="2400" dirty="0"/>
          </a:p>
        </p:txBody>
      </p:sp>
      <p:sp>
        <p:nvSpPr>
          <p:cNvPr id="3" name="Прямоугольник 2"/>
          <p:cNvSpPr/>
          <p:nvPr/>
        </p:nvSpPr>
        <p:spPr>
          <a:xfrm>
            <a:off x="1578280" y="4521276"/>
            <a:ext cx="9832932" cy="523220"/>
          </a:xfrm>
          <a:prstGeom prst="rect">
            <a:avLst/>
          </a:prstGeom>
        </p:spPr>
        <p:txBody>
          <a:bodyPr wrap="square">
            <a:spAutoFit/>
          </a:bodyPr>
          <a:lstStyle/>
          <a:p>
            <a:pPr marL="342900" indent="-342900" algn="just">
              <a:buFont typeface="Arial" panose="020B0604020202020204" pitchFamily="34" charset="0"/>
              <a:buChar char="•"/>
            </a:pPr>
            <a:r>
              <a:rPr lang="ru-RU" sz="2800" dirty="0"/>
              <a:t>уточнение пространственного расположения фигур и букв.</a:t>
            </a:r>
          </a:p>
        </p:txBody>
      </p:sp>
    </p:spTree>
    <p:extLst>
      <p:ext uri="{BB962C8B-B14F-4D97-AF65-F5344CB8AC3E}">
        <p14:creationId xmlns:p14="http://schemas.microsoft.com/office/powerpoint/2010/main" val="3140412939"/>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1501</TotalTime>
  <Words>728</Words>
  <Application>Microsoft Office PowerPoint</Application>
  <PresentationFormat>Широкоэкранный</PresentationFormat>
  <Paragraphs>59</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Garamond</vt:lpstr>
      <vt:lpstr>Wingdings</vt:lpstr>
      <vt:lpstr>Натуральные материалы</vt:lpstr>
      <vt:lpstr>Развитие фонематического восприятия и графомоторных навыков у старших дошкольников </vt:lpstr>
      <vt:lpstr>В современной логопедии фонематическое восприятие определяется как слухо – произносительная дифференциация звуков речи. </vt:lpstr>
      <vt:lpstr>Презентация PowerPoint</vt:lpstr>
      <vt:lpstr>Развитие графомоторных навыков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графомоторных навыков у дошкольников </dc:title>
  <dc:creator>user</dc:creator>
  <cp:lastModifiedBy>Windows User</cp:lastModifiedBy>
  <cp:revision>33</cp:revision>
  <dcterms:created xsi:type="dcterms:W3CDTF">2020-01-18T18:20:41Z</dcterms:created>
  <dcterms:modified xsi:type="dcterms:W3CDTF">2022-06-14T11:16:24Z</dcterms:modified>
</cp:coreProperties>
</file>